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90" r:id="rId3"/>
    <p:sldId id="392" r:id="rId4"/>
    <p:sldId id="391" r:id="rId5"/>
    <p:sldId id="270" r:id="rId6"/>
    <p:sldId id="359" r:id="rId7"/>
    <p:sldId id="386" r:id="rId8"/>
    <p:sldId id="360" r:id="rId9"/>
    <p:sldId id="375" r:id="rId10"/>
    <p:sldId id="361" r:id="rId11"/>
    <p:sldId id="362" r:id="rId12"/>
    <p:sldId id="363" r:id="rId13"/>
    <p:sldId id="364" r:id="rId14"/>
    <p:sldId id="376" r:id="rId15"/>
    <p:sldId id="393" r:id="rId16"/>
    <p:sldId id="388" r:id="rId17"/>
    <p:sldId id="380" r:id="rId18"/>
    <p:sldId id="365" r:id="rId19"/>
    <p:sldId id="366" r:id="rId20"/>
    <p:sldId id="367" r:id="rId21"/>
    <p:sldId id="394" r:id="rId22"/>
    <p:sldId id="379" r:id="rId23"/>
    <p:sldId id="395" r:id="rId24"/>
    <p:sldId id="381" r:id="rId25"/>
    <p:sldId id="382" r:id="rId26"/>
    <p:sldId id="383" r:id="rId27"/>
    <p:sldId id="387" r:id="rId28"/>
    <p:sldId id="396" r:id="rId29"/>
    <p:sldId id="397" r:id="rId30"/>
    <p:sldId id="398" r:id="rId31"/>
    <p:sldId id="384" r:id="rId32"/>
  </p:sldIdLst>
  <p:sldSz cx="10077450" cy="7562850"/>
  <p:notesSz cx="7772400" cy="10058400"/>
  <p:defaultTextStyle>
    <a:defPPr>
      <a:defRPr lang="en-US"/>
    </a:defPPr>
    <a:lvl1pPr algn="l" defTabSz="456584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220" indent="-215611" algn="l" defTabSz="456584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827" indent="-215611" algn="l" defTabSz="456584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435" indent="-215611" algn="l" defTabSz="456584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045" indent="-215611" algn="l" defTabSz="456584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2923" algn="l" defTabSz="456584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9505" algn="l" defTabSz="456584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6089" algn="l" defTabSz="456584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2674" algn="l" defTabSz="456584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1" autoAdjust="0"/>
    <p:restoredTop sz="91037"/>
  </p:normalViewPr>
  <p:slideViewPr>
    <p:cSldViewPr>
      <p:cViewPr varScale="1">
        <p:scale>
          <a:sx n="134" d="100"/>
          <a:sy n="134" d="100"/>
        </p:scale>
        <p:origin x="1864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58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949" indent="-285366" algn="l" defTabSz="45658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1458" indent="-228293" algn="l" defTabSz="45658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8044" indent="-228293" algn="l" defTabSz="45658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4629" indent="-228293" algn="l" defTabSz="456584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2923" algn="l" defTabSz="456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505" algn="l" defTabSz="456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089" algn="l" defTabSz="456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674" algn="l" defTabSz="456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6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584" indent="0" algn="ctr">
              <a:buNone/>
              <a:defRPr/>
            </a:lvl2pPr>
            <a:lvl3pPr marL="913167" indent="0" algn="ctr">
              <a:buNone/>
              <a:defRPr/>
            </a:lvl3pPr>
            <a:lvl4pPr marL="1369751" indent="0" algn="ctr">
              <a:buNone/>
              <a:defRPr/>
            </a:lvl4pPr>
            <a:lvl5pPr marL="1826336" indent="0" algn="ctr">
              <a:buNone/>
              <a:defRPr/>
            </a:lvl5pPr>
            <a:lvl6pPr marL="2282923" indent="0" algn="ctr">
              <a:buNone/>
              <a:defRPr/>
            </a:lvl6pPr>
            <a:lvl7pPr marL="2739505" indent="0" algn="ctr">
              <a:buNone/>
              <a:defRPr/>
            </a:lvl7pPr>
            <a:lvl8pPr marL="3196089" indent="0" algn="ctr">
              <a:buNone/>
              <a:defRPr/>
            </a:lvl8pPr>
            <a:lvl9pPr marL="365267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84" indent="0">
              <a:buNone/>
              <a:defRPr sz="1800"/>
            </a:lvl2pPr>
            <a:lvl3pPr marL="913167" indent="0">
              <a:buNone/>
              <a:defRPr sz="1700"/>
            </a:lvl3pPr>
            <a:lvl4pPr marL="1369751" indent="0">
              <a:buNone/>
              <a:defRPr sz="1400"/>
            </a:lvl4pPr>
            <a:lvl5pPr marL="1826336" indent="0">
              <a:buNone/>
              <a:defRPr sz="1400"/>
            </a:lvl5pPr>
            <a:lvl6pPr marL="2282923" indent="0">
              <a:buNone/>
              <a:defRPr sz="1400"/>
            </a:lvl6pPr>
            <a:lvl7pPr marL="2739505" indent="0">
              <a:buNone/>
              <a:defRPr sz="1400"/>
            </a:lvl7pPr>
            <a:lvl8pPr marL="3196089" indent="0">
              <a:buNone/>
              <a:defRPr sz="1400"/>
            </a:lvl8pPr>
            <a:lvl9pPr marL="365267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84" indent="0">
              <a:buNone/>
              <a:defRPr sz="2000" b="1"/>
            </a:lvl2pPr>
            <a:lvl3pPr marL="913167" indent="0">
              <a:buNone/>
              <a:defRPr sz="1800" b="1"/>
            </a:lvl3pPr>
            <a:lvl4pPr marL="1369751" indent="0">
              <a:buNone/>
              <a:defRPr sz="1700" b="1"/>
            </a:lvl4pPr>
            <a:lvl5pPr marL="1826336" indent="0">
              <a:buNone/>
              <a:defRPr sz="1700" b="1"/>
            </a:lvl5pPr>
            <a:lvl6pPr marL="2282923" indent="0">
              <a:buNone/>
              <a:defRPr sz="1700" b="1"/>
            </a:lvl6pPr>
            <a:lvl7pPr marL="2739505" indent="0">
              <a:buNone/>
              <a:defRPr sz="1700" b="1"/>
            </a:lvl7pPr>
            <a:lvl8pPr marL="3196089" indent="0">
              <a:buNone/>
              <a:defRPr sz="1700" b="1"/>
            </a:lvl8pPr>
            <a:lvl9pPr marL="365267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84" indent="0">
              <a:buNone/>
              <a:defRPr sz="2000" b="1"/>
            </a:lvl2pPr>
            <a:lvl3pPr marL="913167" indent="0">
              <a:buNone/>
              <a:defRPr sz="1800" b="1"/>
            </a:lvl3pPr>
            <a:lvl4pPr marL="1369751" indent="0">
              <a:buNone/>
              <a:defRPr sz="1700" b="1"/>
            </a:lvl4pPr>
            <a:lvl5pPr marL="1826336" indent="0">
              <a:buNone/>
              <a:defRPr sz="1700" b="1"/>
            </a:lvl5pPr>
            <a:lvl6pPr marL="2282923" indent="0">
              <a:buNone/>
              <a:defRPr sz="1700" b="1"/>
            </a:lvl6pPr>
            <a:lvl7pPr marL="2739505" indent="0">
              <a:buNone/>
              <a:defRPr sz="1700" b="1"/>
            </a:lvl7pPr>
            <a:lvl8pPr marL="3196089" indent="0">
              <a:buNone/>
              <a:defRPr sz="1700" b="1"/>
            </a:lvl8pPr>
            <a:lvl9pPr marL="365267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2" y="239872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2" y="30163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584" indent="0">
              <a:buNone/>
              <a:defRPr sz="1200"/>
            </a:lvl2pPr>
            <a:lvl3pPr marL="913167" indent="0">
              <a:buNone/>
              <a:defRPr sz="1000"/>
            </a:lvl3pPr>
            <a:lvl4pPr marL="1369751" indent="0">
              <a:buNone/>
              <a:defRPr sz="900"/>
            </a:lvl4pPr>
            <a:lvl5pPr marL="1826336" indent="0">
              <a:buNone/>
              <a:defRPr sz="900"/>
            </a:lvl5pPr>
            <a:lvl6pPr marL="2282923" indent="0">
              <a:buNone/>
              <a:defRPr sz="900"/>
            </a:lvl6pPr>
            <a:lvl7pPr marL="2739505" indent="0">
              <a:buNone/>
              <a:defRPr sz="900"/>
            </a:lvl7pPr>
            <a:lvl8pPr marL="3196089" indent="0">
              <a:buNone/>
              <a:defRPr sz="900"/>
            </a:lvl8pPr>
            <a:lvl9pPr marL="36526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63" y="529432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6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584" indent="0">
              <a:buNone/>
              <a:defRPr sz="2800"/>
            </a:lvl2pPr>
            <a:lvl3pPr marL="913167" indent="0">
              <a:buNone/>
              <a:defRPr sz="2400"/>
            </a:lvl3pPr>
            <a:lvl4pPr marL="1369751" indent="0">
              <a:buNone/>
              <a:defRPr sz="2000"/>
            </a:lvl4pPr>
            <a:lvl5pPr marL="1826336" indent="0">
              <a:buNone/>
              <a:defRPr sz="2000"/>
            </a:lvl5pPr>
            <a:lvl6pPr marL="2282923" indent="0">
              <a:buNone/>
              <a:defRPr sz="2000"/>
            </a:lvl6pPr>
            <a:lvl7pPr marL="2739505" indent="0">
              <a:buNone/>
              <a:defRPr sz="2000"/>
            </a:lvl7pPr>
            <a:lvl8pPr marL="3196089" indent="0">
              <a:buNone/>
              <a:defRPr sz="2000"/>
            </a:lvl8pPr>
            <a:lvl9pPr marL="365267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6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584" indent="0">
              <a:buNone/>
              <a:defRPr sz="1200"/>
            </a:lvl2pPr>
            <a:lvl3pPr marL="913167" indent="0">
              <a:buNone/>
              <a:defRPr sz="1000"/>
            </a:lvl3pPr>
            <a:lvl4pPr marL="1369751" indent="0">
              <a:buNone/>
              <a:defRPr sz="900"/>
            </a:lvl4pPr>
            <a:lvl5pPr marL="1826336" indent="0">
              <a:buNone/>
              <a:defRPr sz="900"/>
            </a:lvl5pPr>
            <a:lvl6pPr marL="2282923" indent="0">
              <a:buNone/>
              <a:defRPr sz="900"/>
            </a:lvl6pPr>
            <a:lvl7pPr marL="2739505" indent="0">
              <a:buNone/>
              <a:defRPr sz="900"/>
            </a:lvl7pPr>
            <a:lvl8pPr marL="3196089" indent="0">
              <a:buNone/>
              <a:defRPr sz="900"/>
            </a:lvl8pPr>
            <a:lvl9pPr marL="36526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3" y="177007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926" algn="l"/>
                <a:tab pos="1445846" algn="l"/>
                <a:tab pos="216877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926" algn="l"/>
                <a:tab pos="1445846" algn="l"/>
                <a:tab pos="2168773" algn="l"/>
                <a:tab pos="289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926" algn="l"/>
                <a:tab pos="1445846" algn="l"/>
                <a:tab pos="216877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220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827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435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045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4630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1217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7797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4386" indent="-215611" algn="ctr" defTabSz="456584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220" indent="-323415" algn="l" defTabSz="456584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435" indent="-286951" algn="l" defTabSz="456584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3653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4875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6092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2677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9260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5842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2428" indent="-215611" algn="l" defTabSz="456584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84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67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751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336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923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505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089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674" algn="l" defTabSz="4565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Where is Sensory Memory?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7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5915024"/>
            <a:ext cx="8915400" cy="906711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Surprise!  It is just neural firing in </a:t>
            </a:r>
            <a:r>
              <a:rPr lang="en-US" sz="2800" b="1" dirty="0"/>
              <a:t>sensory</a:t>
            </a:r>
            <a:r>
              <a:rPr lang="en-US" sz="2800" dirty="0"/>
              <a:t> brain areas – those neurons just keep on firing away (briefly..)</a:t>
            </a:r>
          </a:p>
        </p:txBody>
      </p:sp>
      <p:sp>
        <p:nvSpPr>
          <p:cNvPr id="6" name="Donut 5"/>
          <p:cNvSpPr/>
          <p:nvPr/>
        </p:nvSpPr>
        <p:spPr bwMode="auto">
          <a:xfrm>
            <a:off x="1838325" y="2409825"/>
            <a:ext cx="2133600" cy="2895600"/>
          </a:xfrm>
          <a:prstGeom prst="donut">
            <a:avLst>
              <a:gd name="adj" fmla="val 634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7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Where is Short-Term Memory?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7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2927" y="5915026"/>
            <a:ext cx="9067799" cy="131174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Surprise!  It is neural firing in higher level brain areas that represent specific thing you’re remembering – those neurons just keep on firing away (briefly..)</a:t>
            </a:r>
          </a:p>
        </p:txBody>
      </p:sp>
      <p:sp>
        <p:nvSpPr>
          <p:cNvPr id="6" name="Donut 5"/>
          <p:cNvSpPr/>
          <p:nvPr/>
        </p:nvSpPr>
        <p:spPr bwMode="auto">
          <a:xfrm>
            <a:off x="3438525" y="3705225"/>
            <a:ext cx="2895600" cy="1828800"/>
          </a:xfrm>
          <a:prstGeom prst="donut">
            <a:avLst>
              <a:gd name="adj" fmla="val 634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6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Where is Short-Term Memory?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7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2927" y="5915026"/>
            <a:ext cx="9067799" cy="131174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Extra surprise!  And it usually requires contribution from prefrontal cortex – has extra holding power to keep those neurons firing longer!</a:t>
            </a:r>
          </a:p>
        </p:txBody>
      </p:sp>
      <p:sp>
        <p:nvSpPr>
          <p:cNvPr id="6" name="Donut 5"/>
          <p:cNvSpPr/>
          <p:nvPr/>
        </p:nvSpPr>
        <p:spPr bwMode="auto">
          <a:xfrm>
            <a:off x="4962525" y="2562225"/>
            <a:ext cx="2895600" cy="1828800"/>
          </a:xfrm>
          <a:prstGeom prst="donut">
            <a:avLst>
              <a:gd name="adj" fmla="val 634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1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Where is Long-Term Memory?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7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2927" y="5915026"/>
            <a:ext cx="9067799" cy="131174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Surprise!  It is in the relevant brain area(s) that encode the specific information!  LTM is the sum total of all those synaptic weight changes!</a:t>
            </a:r>
          </a:p>
        </p:txBody>
      </p:sp>
      <p:sp>
        <p:nvSpPr>
          <p:cNvPr id="6" name="Donut 5"/>
          <p:cNvSpPr/>
          <p:nvPr/>
        </p:nvSpPr>
        <p:spPr bwMode="auto">
          <a:xfrm>
            <a:off x="1990725" y="1190625"/>
            <a:ext cx="6172200" cy="4724400"/>
          </a:xfrm>
          <a:prstGeom prst="donut">
            <a:avLst>
              <a:gd name="adj" fmla="val 3332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2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“Modal” Model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958534"/>
            <a:ext cx="9184151" cy="3208920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372600" cy="148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Sensory &amp; STM do not need to be encoded or retrieved: </a:t>
            </a:r>
            <a:r>
              <a:rPr lang="en-US" sz="2400" b="1" dirty="0"/>
              <a:t>Active</a:t>
            </a:r>
            <a:r>
              <a:rPr lang="en-US" sz="2400" dirty="0"/>
              <a:t>..</a:t>
            </a:r>
          </a:p>
          <a:p>
            <a:r>
              <a:rPr lang="en-US" sz="2400" dirty="0"/>
              <a:t>LTM </a:t>
            </a:r>
            <a:r>
              <a:rPr lang="en-US" sz="2400" i="1" dirty="0"/>
              <a:t>does</a:t>
            </a:r>
            <a:r>
              <a:rPr lang="en-US" sz="2400" dirty="0"/>
              <a:t> need to be </a:t>
            </a:r>
            <a:r>
              <a:rPr lang="en-US" sz="2400" b="1" dirty="0"/>
              <a:t>encoded</a:t>
            </a:r>
            <a:r>
              <a:rPr lang="en-US" sz="2400" dirty="0"/>
              <a:t> and </a:t>
            </a:r>
            <a:r>
              <a:rPr lang="en-US" sz="2400" b="1" dirty="0"/>
              <a:t>retrieved</a:t>
            </a:r>
            <a:r>
              <a:rPr lang="en-US" sz="2400" dirty="0"/>
              <a:t>: </a:t>
            </a:r>
            <a:r>
              <a:rPr lang="en-US" sz="2400" b="1" dirty="0"/>
              <a:t>Offline</a:t>
            </a:r>
            <a:endParaRPr lang="en-US" sz="2400" dirty="0"/>
          </a:p>
          <a:p>
            <a:r>
              <a:rPr lang="en-US" sz="2400" dirty="0"/>
              <a:t>Sensory -&gt; STM requires </a:t>
            </a:r>
            <a:r>
              <a:rPr lang="en-US" sz="2400" b="1" dirty="0"/>
              <a:t>attention</a:t>
            </a:r>
          </a:p>
          <a:p>
            <a:r>
              <a:rPr lang="en-US" sz="2400" dirty="0"/>
              <a:t>STM = transient, needs </a:t>
            </a:r>
            <a:r>
              <a:rPr lang="en-US" sz="2400" b="1" dirty="0"/>
              <a:t>rehearsal</a:t>
            </a:r>
            <a:r>
              <a:rPr lang="en-US" sz="2400" dirty="0"/>
              <a:t> to maintain</a:t>
            </a:r>
          </a:p>
        </p:txBody>
      </p:sp>
    </p:spTree>
    <p:extLst>
      <p:ext uri="{BB962C8B-B14F-4D97-AF65-F5344CB8AC3E}">
        <p14:creationId xmlns:p14="http://schemas.microsoft.com/office/powerpoint/2010/main" val="116418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8307-2659-9141-942E-AFA9F5599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Sperling Task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526BD-37AF-8249-AC12-999B68E24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352" y="1800225"/>
            <a:ext cx="2895600" cy="2895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3F23F-555C-984E-8347-80EDFC257D5E}"/>
              </a:ext>
            </a:extLst>
          </p:cNvPr>
          <p:cNvSpPr txBox="1"/>
          <p:nvPr/>
        </p:nvSpPr>
        <p:spPr>
          <a:xfrm>
            <a:off x="617552" y="5022133"/>
            <a:ext cx="8839200" cy="194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Full report: remember everything</a:t>
            </a:r>
          </a:p>
          <a:p>
            <a:r>
              <a:rPr lang="en-US" sz="3200" dirty="0"/>
              <a:t>Partial report: remember middle row</a:t>
            </a:r>
          </a:p>
          <a:p>
            <a:endParaRPr lang="en-US" sz="3200" dirty="0"/>
          </a:p>
          <a:p>
            <a:r>
              <a:rPr lang="en-US" sz="3200" dirty="0"/>
              <a:t>Attentional focus on iconic -&gt; STM</a:t>
            </a:r>
          </a:p>
        </p:txBody>
      </p:sp>
    </p:spTree>
    <p:extLst>
      <p:ext uri="{BB962C8B-B14F-4D97-AF65-F5344CB8AC3E}">
        <p14:creationId xmlns:p14="http://schemas.microsoft.com/office/powerpoint/2010/main" val="335766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C12E-BD5E-2445-B645-5FA9663E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memories transfer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BA692-A56D-C44D-B3AB-4A15E7834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345" y="1770063"/>
            <a:ext cx="5377585" cy="4989512"/>
          </a:xfrm>
        </p:spPr>
      </p:pic>
    </p:spTree>
    <p:extLst>
      <p:ext uri="{BB962C8B-B14F-4D97-AF65-F5344CB8AC3E}">
        <p14:creationId xmlns:p14="http://schemas.microsoft.com/office/powerpoint/2010/main" val="224590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965200"/>
          </a:xfrm>
        </p:spPr>
        <p:txBody>
          <a:bodyPr/>
          <a:lstStyle/>
          <a:p>
            <a:r>
              <a:rPr lang="en-US" dirty="0"/>
              <a:t>Organization of LTM</a:t>
            </a:r>
          </a:p>
        </p:txBody>
      </p:sp>
      <p:pic>
        <p:nvPicPr>
          <p:cNvPr id="4" name="Content Placeholder 3" descr="OKA_F_08-0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-6" b="11823"/>
          <a:stretch/>
        </p:blipFill>
        <p:spPr>
          <a:xfrm>
            <a:off x="695325" y="1343025"/>
            <a:ext cx="8615473" cy="4399616"/>
          </a:xfrm>
        </p:spPr>
      </p:pic>
      <p:sp>
        <p:nvSpPr>
          <p:cNvPr id="5" name="TextBox 4"/>
          <p:cNvSpPr txBox="1"/>
          <p:nvPr/>
        </p:nvSpPr>
        <p:spPr>
          <a:xfrm>
            <a:off x="695325" y="5915025"/>
            <a:ext cx="8610600" cy="113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Is this the best way to organize LTM?  Can you think of any other ways?</a:t>
            </a:r>
          </a:p>
        </p:txBody>
      </p:sp>
    </p:spTree>
    <p:extLst>
      <p:ext uri="{BB962C8B-B14F-4D97-AF65-F5344CB8AC3E}">
        <p14:creationId xmlns:p14="http://schemas.microsoft.com/office/powerpoint/2010/main" val="4067640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Where is Long-Term Memory?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225444"/>
            <a:ext cx="6559576" cy="5664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72433" y="1246815"/>
            <a:ext cx="2286001" cy="472127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000" dirty="0"/>
              <a:t>“Explicit” vs. “Implicit” is unreliable distinction</a:t>
            </a:r>
          </a:p>
          <a:p>
            <a:endParaRPr lang="en-US" sz="2000" dirty="0"/>
          </a:p>
          <a:p>
            <a:r>
              <a:rPr lang="en-US" sz="2000" dirty="0"/>
              <a:t>Episodic = hippocampus</a:t>
            </a:r>
          </a:p>
          <a:p>
            <a:endParaRPr lang="en-US" sz="2000" dirty="0"/>
          </a:p>
          <a:p>
            <a:r>
              <a:rPr lang="en-US" sz="2000" dirty="0"/>
              <a:t>Semantic = rest of brain (mostly)</a:t>
            </a:r>
          </a:p>
          <a:p>
            <a:endParaRPr lang="en-US" sz="2000" dirty="0"/>
          </a:p>
          <a:p>
            <a:r>
              <a:rPr lang="en-US" sz="2000" dirty="0"/>
              <a:t>Procedural = Parietal</a:t>
            </a:r>
          </a:p>
          <a:p>
            <a:endParaRPr lang="en-US" sz="2000" dirty="0"/>
          </a:p>
          <a:p>
            <a:r>
              <a:rPr lang="en-US" sz="2000" dirty="0"/>
              <a:t>Priming happens everywhere..</a:t>
            </a:r>
          </a:p>
        </p:txBody>
      </p:sp>
    </p:spTree>
    <p:extLst>
      <p:ext uri="{BB962C8B-B14F-4D97-AF65-F5344CB8AC3E}">
        <p14:creationId xmlns:p14="http://schemas.microsoft.com/office/powerpoint/2010/main" val="273589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Hippocampal Episodic Memory</a:t>
            </a:r>
          </a:p>
        </p:txBody>
      </p:sp>
      <p:pic>
        <p:nvPicPr>
          <p:cNvPr id="5" name="Content Placeholder 4" descr="fig_hippo_mem_form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2" b="-32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Memory: Its Personal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Activity: Context Specific</a:t>
            </a:r>
          </a:p>
        </p:txBody>
      </p:sp>
      <p:pic>
        <p:nvPicPr>
          <p:cNvPr id="5" name="Content Placeholder 4" descr="fig_hcmp_rf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24" r="-41524"/>
          <a:stretch>
            <a:fillRect/>
          </a:stretch>
        </p:blipFill>
        <p:spPr>
          <a:xfrm>
            <a:off x="-1666875" y="1731962"/>
            <a:ext cx="9067799" cy="4989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B0BAB-D11E-C84A-966A-1543E801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723" y="1700825"/>
            <a:ext cx="3251201" cy="50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8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mento: 10 things you don't know about the movie - Anfalidrissi">
            <a:extLst>
              <a:ext uri="{FF2B5EF4-FFF2-40B4-BE49-F238E27FC236}">
                <a16:creationId xmlns:a16="http://schemas.microsoft.com/office/drawing/2014/main" id="{8BD74AC8-3AE2-314F-8352-51359DB8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559418"/>
            <a:ext cx="55626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219F7-3E2A-454F-8964-AC35DE15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12800"/>
          </a:xfrm>
        </p:spPr>
        <p:txBody>
          <a:bodyPr/>
          <a:lstStyle/>
          <a:p>
            <a:r>
              <a:rPr lang="en-US" dirty="0"/>
              <a:t>Amnesia</a:t>
            </a:r>
          </a:p>
        </p:txBody>
      </p:sp>
      <p:pic>
        <p:nvPicPr>
          <p:cNvPr id="2050" name="Picture 2" descr="The HM patient &amp; his amnesia — Steemit">
            <a:extLst>
              <a:ext uri="{FF2B5EF4-FFF2-40B4-BE49-F238E27FC236}">
                <a16:creationId xmlns:a16="http://schemas.microsoft.com/office/drawing/2014/main" id="{54D5C5CD-98D4-764D-B663-3C8A78EF68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16" y="1495425"/>
            <a:ext cx="6798909" cy="38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2D0A8-E2DA-504C-A8C4-A99CA3D1F0D5}"/>
              </a:ext>
            </a:extLst>
          </p:cNvPr>
          <p:cNvSpPr txBox="1"/>
          <p:nvPr/>
        </p:nvSpPr>
        <p:spPr>
          <a:xfrm>
            <a:off x="475655" y="1495425"/>
            <a:ext cx="25146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H.M.: epilepsy resection of hippocampus</a:t>
            </a:r>
          </a:p>
          <a:p>
            <a:endParaRPr lang="en-US" sz="2000" dirty="0"/>
          </a:p>
          <a:p>
            <a:r>
              <a:rPr lang="en-US" sz="2000" dirty="0"/>
              <a:t>Still could learn skills: mirror tracing..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76AB3-DDDA-3743-B4CF-670329FE8BC2}"/>
              </a:ext>
            </a:extLst>
          </p:cNvPr>
          <p:cNvSpPr txBox="1"/>
          <p:nvPr/>
        </p:nvSpPr>
        <p:spPr>
          <a:xfrm>
            <a:off x="5953125" y="5686425"/>
            <a:ext cx="3810000" cy="38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Memento (C. Nolan movie)</a:t>
            </a:r>
          </a:p>
        </p:txBody>
      </p:sp>
    </p:spTree>
    <p:extLst>
      <p:ext uri="{BB962C8B-B14F-4D97-AF65-F5344CB8AC3E}">
        <p14:creationId xmlns:p14="http://schemas.microsoft.com/office/powerpoint/2010/main" val="100193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533130"/>
              </p:ext>
            </p:extLst>
          </p:nvPr>
        </p:nvGraphicFramePr>
        <p:xfrm>
          <a:off x="1152525" y="1876426"/>
          <a:ext cx="7620000" cy="294259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7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4130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Self</a:t>
                      </a:r>
                      <a:r>
                        <a:rPr lang="en-US" sz="2000" baseline="0" dirty="0"/>
                        <a:t> Org</a:t>
                      </a:r>
                      <a:endParaRPr lang="en-US" sz="20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130">
                <a:tc>
                  <a:txBody>
                    <a:bodyPr/>
                    <a:lstStyle/>
                    <a:p>
                      <a:r>
                        <a:rPr lang="en-US" sz="2000" i="1" dirty="0"/>
                        <a:t>Primitive</a:t>
                      </a:r>
                    </a:p>
                    <a:p>
                      <a:r>
                        <a:rPr lang="en-US" sz="20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05">
                <a:tc>
                  <a:txBody>
                    <a:bodyPr/>
                    <a:lstStyle/>
                    <a:p>
                      <a:r>
                        <a:rPr lang="en-US" sz="20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130">
                <a:tc>
                  <a:txBody>
                    <a:bodyPr/>
                    <a:lstStyle/>
                    <a:p>
                      <a:r>
                        <a:rPr lang="en-US" sz="2000" i="1" dirty="0"/>
                        <a:t>Advanced</a:t>
                      </a:r>
                    </a:p>
                    <a:p>
                      <a:r>
                        <a:rPr lang="en-US" sz="20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05">
                <a:tc>
                  <a:txBody>
                    <a:bodyPr/>
                    <a:lstStyle/>
                    <a:p>
                      <a:r>
                        <a:rPr lang="en-US" sz="2000" dirty="0"/>
                        <a:t>  </a:t>
                      </a:r>
                      <a:r>
                        <a:rPr lang="en-US" sz="2000" dirty="0" err="1"/>
                        <a:t>Neocortex</a:t>
                      </a:r>
                      <a:endParaRPr lang="en-US" sz="20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00125" y="4848225"/>
            <a:ext cx="8398509" cy="62528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925" y="5610226"/>
            <a:ext cx="8839200" cy="131174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Procedural = Cerebellum, Basal Ganglia</a:t>
            </a:r>
          </a:p>
          <a:p>
            <a:r>
              <a:rPr lang="en-US" sz="2800" dirty="0"/>
              <a:t>Episodic = Hippocampus</a:t>
            </a:r>
          </a:p>
          <a:p>
            <a:r>
              <a:rPr lang="en-US" sz="2800" dirty="0"/>
              <a:t>Semantic = </a:t>
            </a:r>
            <a:r>
              <a:rPr lang="en-US" sz="2800" dirty="0" err="1"/>
              <a:t>Neocortex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776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6253-76E6-7346-B3D8-3A971F59B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Improve your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99A3-1D85-AC44-AAC9-F5CC71C0F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into existing </a:t>
            </a:r>
            <a:r>
              <a:rPr lang="en-US" b="1" dirty="0"/>
              <a:t>chunks</a:t>
            </a:r>
            <a:r>
              <a:rPr lang="en-US" dirty="0"/>
              <a:t> (mnemonics)</a:t>
            </a:r>
          </a:p>
          <a:p>
            <a:r>
              <a:rPr lang="en-US" dirty="0"/>
              <a:t>Put it in </a:t>
            </a:r>
            <a:r>
              <a:rPr lang="en-US" b="1" dirty="0"/>
              <a:t>place</a:t>
            </a:r>
            <a:r>
              <a:rPr lang="en-US" dirty="0"/>
              <a:t> (method of loci: space is special)</a:t>
            </a:r>
          </a:p>
          <a:p>
            <a:r>
              <a:rPr lang="en-US" dirty="0"/>
              <a:t>Make connections, and big: </a:t>
            </a:r>
            <a:r>
              <a:rPr lang="en-US" b="1" dirty="0"/>
              <a:t>elaborate, levels</a:t>
            </a:r>
            <a:endParaRPr lang="en-US" dirty="0"/>
          </a:p>
          <a:p>
            <a:r>
              <a:rPr lang="en-US" dirty="0"/>
              <a:t>Generate output: synthesize it</a:t>
            </a:r>
          </a:p>
          <a:p>
            <a:r>
              <a:rPr lang="en-US" dirty="0"/>
              <a:t>Error signals: Testing effect (quizzes!)</a:t>
            </a:r>
          </a:p>
          <a:p>
            <a:pPr marL="10780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1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</a:t>
            </a:r>
            <a:r>
              <a:rPr lang="is-IS" dirty="0"/>
              <a:t>…</a:t>
            </a:r>
            <a:r>
              <a:rPr lang="en-US" dirty="0"/>
              <a:t> TAJER</a:t>
            </a:r>
            <a:r>
              <a:rPr lang="is-IS" dirty="0"/>
              <a:t>…</a:t>
            </a:r>
            <a:r>
              <a:rPr lang="en-US" dirty="0"/>
              <a:t> KIAM</a:t>
            </a:r>
            <a:r>
              <a:rPr lang="is-IS" dirty="0"/>
              <a:t>…</a:t>
            </a:r>
          </a:p>
          <a:p>
            <a:r>
              <a:rPr lang="is-IS" dirty="0"/>
              <a:t>SBCVTMCBNOBH vs. HBONBCMTVCBS</a:t>
            </a:r>
          </a:p>
          <a:p>
            <a:pPr marL="107805" indent="0">
              <a:buNone/>
            </a:pPr>
            <a:endParaRPr lang="is-IS" dirty="0"/>
          </a:p>
          <a:p>
            <a:pPr marL="107805" indent="0">
              <a:buNone/>
            </a:pPr>
            <a:r>
              <a:rPr lang="is-IS" dirty="0"/>
              <a:t>Organizing information into chunks = bigger</a:t>
            </a:r>
          </a:p>
          <a:p>
            <a:pPr marL="107805" indent="0">
              <a:buNone/>
            </a:pPr>
            <a:r>
              <a:rPr lang="is-IS" b="1" dirty="0"/>
              <a:t>Memory Span</a:t>
            </a:r>
          </a:p>
          <a:p>
            <a:pPr marL="107805" indent="0">
              <a:buNone/>
            </a:pPr>
            <a:endParaRPr lang="is-IS" dirty="0"/>
          </a:p>
          <a:p>
            <a:pPr marL="107805" indent="0">
              <a:buNone/>
            </a:pPr>
            <a:r>
              <a:rPr lang="is-IS" dirty="0"/>
              <a:t>SF was able to remember 110 random digits by chunking into running times, etc.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2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and Remembering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/>
              <a:t>Deeper encoding = better memory</a:t>
            </a:r>
          </a:p>
          <a:p>
            <a:r>
              <a:rPr lang="en-US" dirty="0"/>
              <a:t>	</a:t>
            </a:r>
            <a:r>
              <a:rPr lang="en-US" b="1" dirty="0"/>
              <a:t>elaborative encoding</a:t>
            </a:r>
            <a:r>
              <a:rPr lang="en-US" dirty="0"/>
              <a:t> (e.g., method of loci – put each thing in its own special place)</a:t>
            </a:r>
          </a:p>
          <a:p>
            <a:r>
              <a:rPr lang="en-US" b="1" dirty="0"/>
              <a:t>Levels of processing</a:t>
            </a:r>
            <a:r>
              <a:rPr lang="en-US" dirty="0"/>
              <a:t>: deeper is better!</a:t>
            </a:r>
          </a:p>
          <a:p>
            <a:pPr marL="107805" indent="0">
              <a:buNone/>
            </a:pPr>
            <a:r>
              <a:rPr lang="en-US" dirty="0"/>
              <a:t>LTM can be very </a:t>
            </a:r>
            <a:r>
              <a:rPr lang="en-US" b="1" dirty="0"/>
              <a:t>context dependent</a:t>
            </a:r>
            <a:r>
              <a:rPr lang="en-US" dirty="0"/>
              <a:t> (why?)</a:t>
            </a:r>
          </a:p>
          <a:p>
            <a:pPr marL="107805" indent="0">
              <a:buNone/>
            </a:pPr>
            <a:r>
              <a:rPr lang="en-US" dirty="0"/>
              <a:t>	- state-dependent = a kind of context..</a:t>
            </a:r>
          </a:p>
          <a:p>
            <a:pPr marL="107805" indent="0">
              <a:buNone/>
            </a:pPr>
            <a:r>
              <a:rPr lang="en-US" b="1" dirty="0"/>
              <a:t>Spaced learning</a:t>
            </a:r>
            <a:r>
              <a:rPr lang="en-US" dirty="0"/>
              <a:t> = learning across more contexts </a:t>
            </a:r>
            <a:r>
              <a:rPr lang="mr-IN" dirty="0"/>
              <a:t>–</a:t>
            </a:r>
            <a:r>
              <a:rPr lang="en-US" dirty="0"/>
              <a:t> makes memory stronger, more robust!</a:t>
            </a:r>
          </a:p>
          <a:p>
            <a:pPr marL="10780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0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Episodic -&gt;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/>
              <a:t>LTM memory typically starts in the hippocampus: encode disjointed “facts” = “events”</a:t>
            </a:r>
          </a:p>
          <a:p>
            <a:pPr marL="107805" indent="0">
              <a:buNone/>
            </a:pPr>
            <a:endParaRPr lang="en-US" dirty="0"/>
          </a:p>
          <a:p>
            <a:pPr marL="107805" indent="0">
              <a:buNone/>
            </a:pPr>
            <a:r>
              <a:rPr lang="en-US" dirty="0"/>
              <a:t>Then slowly, rest of brain soaks up these disjointed facts and organizes them systematically into semantic memory in cortex</a:t>
            </a:r>
          </a:p>
          <a:p>
            <a:pPr marL="107805" indent="0">
              <a:buNone/>
            </a:pPr>
            <a:endParaRPr lang="en-US" dirty="0"/>
          </a:p>
          <a:p>
            <a:pPr marL="107805" indent="0">
              <a:buNone/>
            </a:pPr>
            <a:r>
              <a:rPr lang="en-US" dirty="0"/>
              <a:t>This is why it takes 10 years to </a:t>
            </a:r>
            <a:r>
              <a:rPr lang="en-US" i="1" dirty="0"/>
              <a:t>really</a:t>
            </a:r>
            <a:r>
              <a:rPr lang="en-US" dirty="0"/>
              <a:t> learn..</a:t>
            </a:r>
          </a:p>
        </p:txBody>
      </p:sp>
    </p:spTree>
    <p:extLst>
      <p:ext uri="{BB962C8B-B14F-4D97-AF65-F5344CB8AC3E}">
        <p14:creationId xmlns:p14="http://schemas.microsoft.com/office/powerpoint/2010/main" val="332025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E4FF-8A42-9744-95BD-3286ED56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Retention: Decay / Interference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B0849-D8EC-D14B-9227-FDC71536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952625"/>
            <a:ext cx="4669155" cy="4343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04E53-EFE9-3446-B2D4-84090D9D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52" y="1952625"/>
            <a:ext cx="4711700" cy="45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7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69EA-317F-6744-92CC-825E26AF1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 / Pro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360F7-B905-EF4C-AF05-85E25F56C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/>
              <a:t>Retroactive Interference:</a:t>
            </a:r>
          </a:p>
          <a:p>
            <a:pPr marL="107805" indent="0">
              <a:buNone/>
            </a:pPr>
            <a:r>
              <a:rPr lang="en-US" dirty="0"/>
              <a:t>* New learning ruins old (retro) memories</a:t>
            </a:r>
          </a:p>
          <a:p>
            <a:pPr marL="107805" indent="0">
              <a:buNone/>
            </a:pPr>
            <a:r>
              <a:rPr lang="en-US" dirty="0"/>
              <a:t>* This is most common form (synapses changing)</a:t>
            </a:r>
          </a:p>
          <a:p>
            <a:pPr marL="107805" indent="0">
              <a:buNone/>
            </a:pPr>
            <a:endParaRPr lang="en-US" dirty="0"/>
          </a:p>
          <a:p>
            <a:pPr marL="107805" indent="0">
              <a:buNone/>
            </a:pPr>
            <a:r>
              <a:rPr lang="en-US" dirty="0"/>
              <a:t>Proactive Interference:</a:t>
            </a:r>
          </a:p>
          <a:p>
            <a:pPr marL="107805" indent="0">
              <a:buNone/>
            </a:pPr>
            <a:r>
              <a:rPr lang="en-US" dirty="0"/>
              <a:t>* New (pro) learning is worse because of existing</a:t>
            </a:r>
          </a:p>
          <a:p>
            <a:pPr marL="107805" indent="0">
              <a:buNone/>
            </a:pPr>
            <a:r>
              <a:rPr lang="en-US" dirty="0"/>
              <a:t>* Rarer: e.g., sure that person is “Robin” but is not..</a:t>
            </a:r>
          </a:p>
        </p:txBody>
      </p:sp>
    </p:spTree>
    <p:extLst>
      <p:ext uri="{BB962C8B-B14F-4D97-AF65-F5344CB8AC3E}">
        <p14:creationId xmlns:p14="http://schemas.microsoft.com/office/powerpoint/2010/main" val="400777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067D-FA85-0646-B9D6-2AA16D59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12800"/>
          </a:xfrm>
        </p:spPr>
        <p:txBody>
          <a:bodyPr/>
          <a:lstStyle/>
          <a:p>
            <a:r>
              <a:rPr lang="en-US" dirty="0"/>
              <a:t>False Memories: Real world issue!</a:t>
            </a:r>
          </a:p>
        </p:txBody>
      </p:sp>
      <p:pic>
        <p:nvPicPr>
          <p:cNvPr id="3074" name="Picture 2" descr="CogBlog – A Cognitive Psychology Blog » Here's a Suggestion: Don't Trust  Your (False) Memory">
            <a:extLst>
              <a:ext uri="{FF2B5EF4-FFF2-40B4-BE49-F238E27FC236}">
                <a16:creationId xmlns:a16="http://schemas.microsoft.com/office/drawing/2014/main" id="{48E54AD9-630E-CE46-8FF4-53064F02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45" y="1274337"/>
            <a:ext cx="7366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gure 7-4">
            <a:extLst>
              <a:ext uri="{FF2B5EF4-FFF2-40B4-BE49-F238E27FC236}">
                <a16:creationId xmlns:a16="http://schemas.microsoft.com/office/drawing/2014/main" id="{B0C46298-FC07-6845-AE86-4C9154E54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732948"/>
            <a:ext cx="4127500" cy="274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8.3 Problems with Memory - Psychology 2e | OpenStax">
            <a:extLst>
              <a:ext uri="{FF2B5EF4-FFF2-40B4-BE49-F238E27FC236}">
                <a16:creationId xmlns:a16="http://schemas.microsoft.com/office/drawing/2014/main" id="{94300860-A893-4245-ABC7-440B92A2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" r="9782"/>
          <a:stretch/>
        </p:blipFill>
        <p:spPr bwMode="auto">
          <a:xfrm>
            <a:off x="4048125" y="3608939"/>
            <a:ext cx="5662627" cy="37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A4CF7-1792-4249-9E81-0A0A60E98D14}"/>
              </a:ext>
            </a:extLst>
          </p:cNvPr>
          <p:cNvSpPr txBox="1"/>
          <p:nvPr/>
        </p:nvSpPr>
        <p:spPr>
          <a:xfrm>
            <a:off x="238125" y="6563838"/>
            <a:ext cx="36576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Repressed memory cases</a:t>
            </a:r>
          </a:p>
        </p:txBody>
      </p:sp>
    </p:spTree>
    <p:extLst>
      <p:ext uri="{BB962C8B-B14F-4D97-AF65-F5344CB8AC3E}">
        <p14:creationId xmlns:p14="http://schemas.microsoft.com/office/powerpoint/2010/main" val="219693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Own Personal Synapses…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300776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F945-7508-3847-990A-139E957F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Deese</a:t>
            </a:r>
            <a:r>
              <a:rPr lang="en-US" dirty="0"/>
              <a:t> Roediger McDermott</a:t>
            </a:r>
          </a:p>
        </p:txBody>
      </p:sp>
      <p:pic>
        <p:nvPicPr>
          <p:cNvPr id="4098" name="Picture 2" descr="CogBlog – A Cognitive Psychology Blog » False memories in native and  non-native English speakers">
            <a:extLst>
              <a:ext uri="{FF2B5EF4-FFF2-40B4-BE49-F238E27FC236}">
                <a16:creationId xmlns:a16="http://schemas.microsoft.com/office/drawing/2014/main" id="{22676845-609D-8848-A4CE-B2A91E52A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647825"/>
            <a:ext cx="5029200" cy="41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4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5"/>
            <a:ext cx="9067799" cy="1036313"/>
          </a:xfrm>
        </p:spPr>
        <p:txBody>
          <a:bodyPr/>
          <a:lstStyle/>
          <a:p>
            <a:r>
              <a:rPr lang="en-US" dirty="0"/>
              <a:t>Working  Memory vs. 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3" y="1563689"/>
            <a:ext cx="9067799" cy="5195902"/>
          </a:xfrm>
        </p:spPr>
        <p:txBody>
          <a:bodyPr/>
          <a:lstStyle/>
          <a:p>
            <a:pPr marL="107805" indent="0">
              <a:buNone/>
            </a:pPr>
            <a:r>
              <a:rPr lang="en-US" dirty="0"/>
              <a:t>Working memory = activity in PFC reflecting stuff you are actively working on</a:t>
            </a:r>
          </a:p>
          <a:p>
            <a:pPr marL="107805" indent="0">
              <a:buNone/>
            </a:pPr>
            <a:r>
              <a:rPr lang="en-US" dirty="0"/>
              <a:t>Working memory is a special kind of STM: because PFC is special in not being so easily distractible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5BC73-441B-3D4A-9B93-0D0D798BD26A}"/>
              </a:ext>
            </a:extLst>
          </p:cNvPr>
          <p:cNvSpPr txBox="1"/>
          <p:nvPr/>
        </p:nvSpPr>
        <p:spPr>
          <a:xfrm>
            <a:off x="6181725" y="6372225"/>
            <a:ext cx="248786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8D24C-0D8D-5E44-9E23-F7453B049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3933825"/>
            <a:ext cx="6029325" cy="33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8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Hippocampal Compression!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72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memory?</a:t>
            </a:r>
          </a:p>
          <a:p>
            <a:endParaRPr lang="en-US" dirty="0"/>
          </a:p>
          <a:p>
            <a:r>
              <a:rPr lang="en-US" dirty="0"/>
              <a:t>How can I improve my memory?</a:t>
            </a:r>
          </a:p>
          <a:p>
            <a:endParaRPr lang="en-US" dirty="0"/>
          </a:p>
          <a:p>
            <a:r>
              <a:rPr lang="en-US" dirty="0"/>
              <a:t>Is Memory Accurate?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989070"/>
          </a:xfrm>
        </p:spPr>
        <p:txBody>
          <a:bodyPr/>
          <a:lstStyle/>
          <a:p>
            <a:r>
              <a:rPr lang="en-US" dirty="0"/>
              <a:t>Computer Memory</a:t>
            </a:r>
          </a:p>
        </p:txBody>
      </p:sp>
      <p:pic>
        <p:nvPicPr>
          <p:cNvPr id="1026" name="Picture 2" descr="What Is Computer Memory | Computer Memory Units , Types , Hierarchy">
            <a:extLst>
              <a:ext uri="{FF2B5EF4-FFF2-40B4-BE49-F238E27FC236}">
                <a16:creationId xmlns:a16="http://schemas.microsoft.com/office/drawing/2014/main" id="{D3E8E991-BA51-F448-9F09-866646EE3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2655" r="851" b="4324"/>
          <a:stretch/>
        </p:blipFill>
        <p:spPr bwMode="auto">
          <a:xfrm>
            <a:off x="559615" y="1419225"/>
            <a:ext cx="8955074" cy="42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D99B7-9A04-BA43-9770-F4ACC0FCBB11}"/>
              </a:ext>
            </a:extLst>
          </p:cNvPr>
          <p:cNvSpPr txBox="1"/>
          <p:nvPr/>
        </p:nvSpPr>
        <p:spPr>
          <a:xfrm>
            <a:off x="559615" y="5796815"/>
            <a:ext cx="8269272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RAM 			= Fast, Temporary</a:t>
            </a:r>
          </a:p>
          <a:p>
            <a:r>
              <a:rPr lang="en-US" sz="2400" dirty="0"/>
              <a:t>Hard Disk 	= Slower, Long Term</a:t>
            </a:r>
          </a:p>
          <a:p>
            <a:endParaRPr lang="en-US" sz="2400" dirty="0"/>
          </a:p>
          <a:p>
            <a:r>
              <a:rPr lang="en-US" sz="2400" dirty="0"/>
              <a:t>But… no RAM, Hard Disk equivalent in the Brain!</a:t>
            </a:r>
          </a:p>
        </p:txBody>
      </p:sp>
    </p:spTree>
    <p:extLst>
      <p:ext uri="{BB962C8B-B14F-4D97-AF65-F5344CB8AC3E}">
        <p14:creationId xmlns:p14="http://schemas.microsoft.com/office/powerpoint/2010/main" val="108351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Neural Forms of Memory:</a:t>
            </a:r>
            <a:br>
              <a:rPr lang="en-US" dirty="0"/>
            </a:br>
            <a:r>
              <a:rPr lang="en-US" dirty="0"/>
              <a:t>Activation vs. Synaptic Changes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61" r="-1260"/>
          <a:stretch/>
        </p:blipFill>
        <p:spPr>
          <a:xfrm>
            <a:off x="542925" y="1952625"/>
            <a:ext cx="4251440" cy="3200400"/>
          </a:xfrm>
        </p:spPr>
      </p:pic>
      <p:pic>
        <p:nvPicPr>
          <p:cNvPr id="4" name="Content Placeholder 4" descr="fig_ltpd_synap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4" r="-1267"/>
          <a:stretch/>
        </p:blipFill>
        <p:spPr bwMode="auto">
          <a:xfrm>
            <a:off x="5495925" y="1800225"/>
            <a:ext cx="3568961" cy="34941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66725" y="5381625"/>
            <a:ext cx="4343400" cy="15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Activation = Neurons continue to fire action potentials, “remembering” what you were just seeing, thinking</a:t>
            </a:r>
          </a:p>
          <a:p>
            <a:endParaRPr lang="en-US" sz="2000" dirty="0"/>
          </a:p>
          <a:p>
            <a:r>
              <a:rPr lang="en-US" sz="2000" dirty="0"/>
              <a:t>But when firing stops.. You forget..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7325" y="5381625"/>
            <a:ext cx="4343400" cy="15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Synapses change strength (“weight”) as a result of LTP / LTD (learning): this encodes long-term memories that last even after your activation switches to something new..</a:t>
            </a:r>
          </a:p>
        </p:txBody>
      </p:sp>
    </p:spTree>
    <p:extLst>
      <p:ext uri="{BB962C8B-B14F-4D97-AF65-F5344CB8AC3E}">
        <p14:creationId xmlns:p14="http://schemas.microsoft.com/office/powerpoint/2010/main" val="411801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889000"/>
          </a:xfrm>
        </p:spPr>
        <p:txBody>
          <a:bodyPr/>
          <a:lstStyle/>
          <a:p>
            <a:r>
              <a:rPr lang="en-US" dirty="0"/>
              <a:t>The Brain IS Memory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7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5686425"/>
            <a:ext cx="8915400" cy="171677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800" dirty="0"/>
              <a:t>Memory is located in every single synapse in the brain</a:t>
            </a:r>
          </a:p>
          <a:p>
            <a:endParaRPr lang="en-US" sz="2800" dirty="0"/>
          </a:p>
          <a:p>
            <a:r>
              <a:rPr lang="en-US" sz="2800" dirty="0"/>
              <a:t>There are as many different kinds of memory as there are neurons and synapses and brain areas…</a:t>
            </a:r>
          </a:p>
        </p:txBody>
      </p:sp>
    </p:spTree>
    <p:extLst>
      <p:ext uri="{BB962C8B-B14F-4D97-AF65-F5344CB8AC3E}">
        <p14:creationId xmlns:p14="http://schemas.microsoft.com/office/powerpoint/2010/main" val="315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“Modal”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958534"/>
            <a:ext cx="9184151" cy="3208920"/>
          </a:xfrm>
        </p:spPr>
      </p:pic>
      <p:sp>
        <p:nvSpPr>
          <p:cNvPr id="5" name="TextBox 4"/>
          <p:cNvSpPr txBox="1"/>
          <p:nvPr/>
        </p:nvSpPr>
        <p:spPr>
          <a:xfrm>
            <a:off x="390525" y="5686425"/>
            <a:ext cx="93726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Sensory: </a:t>
            </a:r>
            <a:r>
              <a:rPr lang="en-US" sz="2400" b="1" dirty="0"/>
              <a:t>iconic</a:t>
            </a:r>
            <a:r>
              <a:rPr lang="en-US" sz="2400" dirty="0"/>
              <a:t> (visual, &lt; 1 sec), </a:t>
            </a:r>
            <a:r>
              <a:rPr lang="en-US" sz="2400" b="1" dirty="0"/>
              <a:t>echoic</a:t>
            </a:r>
            <a:r>
              <a:rPr lang="en-US" sz="2400" dirty="0"/>
              <a:t> (auditory, &lt; 4 sec)</a:t>
            </a:r>
          </a:p>
          <a:p>
            <a:r>
              <a:rPr lang="en-US" sz="2400" b="1" dirty="0"/>
              <a:t>STM</a:t>
            </a:r>
            <a:r>
              <a:rPr lang="en-US" sz="2400" dirty="0"/>
              <a:t>: ~20 seconds max, limited capacity (3-4 really, 5-7 for verbal)</a:t>
            </a:r>
          </a:p>
          <a:p>
            <a:r>
              <a:rPr lang="en-US" sz="2400" b="1" dirty="0"/>
              <a:t>LTM</a:t>
            </a:r>
            <a:r>
              <a:rPr lang="en-US" sz="2400" dirty="0"/>
              <a:t>: essentially unlimited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2658684618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9848</TotalTime>
  <Words>905</Words>
  <Application>Microsoft Macintosh PowerPoint</Application>
  <PresentationFormat>Custom</PresentationFormat>
  <Paragraphs>162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Symbol</vt:lpstr>
      <vt:lpstr>Times New Roman</vt:lpstr>
      <vt:lpstr>Wingdings</vt:lpstr>
      <vt:lpstr>ror_std_emerbrain</vt:lpstr>
      <vt:lpstr>Memory</vt:lpstr>
      <vt:lpstr>Memory: Its Personal</vt:lpstr>
      <vt:lpstr>Your Own Personal Synapses…</vt:lpstr>
      <vt:lpstr>Hippocampal Compression!</vt:lpstr>
      <vt:lpstr>Memory Questions</vt:lpstr>
      <vt:lpstr>Computer Memory</vt:lpstr>
      <vt:lpstr>Two Neural Forms of Memory: Activation vs. Synaptic Changes</vt:lpstr>
      <vt:lpstr>The Brain IS Memory</vt:lpstr>
      <vt:lpstr>“Modal” Model</vt:lpstr>
      <vt:lpstr>Where is Sensory Memory?</vt:lpstr>
      <vt:lpstr>Where is Short-Term Memory?</vt:lpstr>
      <vt:lpstr>Where is Short-Term Memory?</vt:lpstr>
      <vt:lpstr>Where is Long-Term Memory?</vt:lpstr>
      <vt:lpstr>“Modal” Model Dynamics</vt:lpstr>
      <vt:lpstr>Sperling Task</vt:lpstr>
      <vt:lpstr>How memories transfer</vt:lpstr>
      <vt:lpstr>Organization of LTM</vt:lpstr>
      <vt:lpstr>Where is Long-Term Memory?</vt:lpstr>
      <vt:lpstr>Hippocampal Episodic Memory</vt:lpstr>
      <vt:lpstr>Sparse Activity: Context Specific</vt:lpstr>
      <vt:lpstr>Amnesia</vt:lpstr>
      <vt:lpstr>Learning Rules Across the Brain</vt:lpstr>
      <vt:lpstr>How to Improve your Memory</vt:lpstr>
      <vt:lpstr>Chunks!</vt:lpstr>
      <vt:lpstr>Encoding and Remembering</vt:lpstr>
      <vt:lpstr>Episodic -&gt; Semantic</vt:lpstr>
      <vt:lpstr>Memory Retention: Decay / Interference</vt:lpstr>
      <vt:lpstr>Retro / Pro Interference</vt:lpstr>
      <vt:lpstr>False Memories: Real world issue!</vt:lpstr>
      <vt:lpstr>Deese Roediger McDermott</vt:lpstr>
      <vt:lpstr>Working  Memory vs. STM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211</cp:revision>
  <cp:lastPrinted>2020-11-05T06:23:45Z</cp:lastPrinted>
  <dcterms:created xsi:type="dcterms:W3CDTF">2009-03-18T06:10:11Z</dcterms:created>
  <dcterms:modified xsi:type="dcterms:W3CDTF">2020-11-05T06:23:48Z</dcterms:modified>
</cp:coreProperties>
</file>